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kerttula Johanna" initials="AJ" lastIdx="9" clrIdx="0">
    <p:extLst>
      <p:ext uri="{19B8F6BF-5375-455C-9EA6-DF929625EA0E}">
        <p15:presenceInfo xmlns:p15="http://schemas.microsoft.com/office/powerpoint/2012/main" userId="S-1-5-21-4264469908-1918604519-4037136410-170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8-30T10:57:56.148" idx="3">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92D902-8749-425B-865D-8800DA4F3880}"/>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2FD1929E-6176-43B4-BBCA-F0DFC6102C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2F9B54D-4261-4E4C-9177-B9A721C58AF7}"/>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5" name="Alatunnisteen paikkamerkki 4">
            <a:extLst>
              <a:ext uri="{FF2B5EF4-FFF2-40B4-BE49-F238E27FC236}">
                <a16:creationId xmlns:a16="http://schemas.microsoft.com/office/drawing/2014/main" id="{8F6153C5-677F-407C-87E2-F527D30628A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655E6B1-F43B-4FFF-A5E5-58819825F923}"/>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3129749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228BF5-6193-482E-946C-AFF06B5510CD}"/>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D33C0798-0BB2-4211-8D3D-706B7CEEFB50}"/>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DB47C61-8F94-4EC6-A23D-6C4B452E1C7A}"/>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5" name="Alatunnisteen paikkamerkki 4">
            <a:extLst>
              <a:ext uri="{FF2B5EF4-FFF2-40B4-BE49-F238E27FC236}">
                <a16:creationId xmlns:a16="http://schemas.microsoft.com/office/drawing/2014/main" id="{0671D538-2DEF-49E8-AECD-4498120ADA4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7738817-A9E4-4751-A38F-CA32416E0336}"/>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216267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0DC5198-AFE2-4534-AD97-16D7A746484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054DE9BA-43C7-43C0-B959-FF6CF7371E8F}"/>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8726EF6-34B9-4D3F-B593-1BC48BE89CAF}"/>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5" name="Alatunnisteen paikkamerkki 4">
            <a:extLst>
              <a:ext uri="{FF2B5EF4-FFF2-40B4-BE49-F238E27FC236}">
                <a16:creationId xmlns:a16="http://schemas.microsoft.com/office/drawing/2014/main" id="{2E6E46D6-B419-4102-A83E-1D6BA84F23B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EA9DD7C-995D-4FA2-8B4F-7A53A8DAB744}"/>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212550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6FFB7E-E14C-4BF5-8A7F-72ED51F1321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7512FAF-97D3-44C1-9C3E-B2503DB030C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76365E7-1314-4819-81CC-794C6894C29F}"/>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5" name="Alatunnisteen paikkamerkki 4">
            <a:extLst>
              <a:ext uri="{FF2B5EF4-FFF2-40B4-BE49-F238E27FC236}">
                <a16:creationId xmlns:a16="http://schemas.microsoft.com/office/drawing/2014/main" id="{709B7209-4528-4360-B317-183EFE804F8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14B1A0F-ABD5-4413-A419-6FDBED181A83}"/>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131034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174BABB-E71A-42FD-8AF6-1F4C25433680}"/>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7E0F0722-D3E5-4904-9B3B-18250DF654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90FF937C-D096-4357-BBCB-EAE2828E79B4}"/>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5" name="Alatunnisteen paikkamerkki 4">
            <a:extLst>
              <a:ext uri="{FF2B5EF4-FFF2-40B4-BE49-F238E27FC236}">
                <a16:creationId xmlns:a16="http://schemas.microsoft.com/office/drawing/2014/main" id="{DEB0EACB-C706-4EB1-8110-EE437B4DB29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BDCD2E6-3B94-4CFE-BDEC-B66D19065CDE}"/>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204542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AA182D-69D2-4411-9ED8-FBE9C296960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B198904-69A8-4504-BBBB-8EE197464AC2}"/>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75228325-000E-4548-87E8-488979194189}"/>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342E14F0-1575-4D65-A9C1-6D7E7CF9BF41}"/>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6" name="Alatunnisteen paikkamerkki 5">
            <a:extLst>
              <a:ext uri="{FF2B5EF4-FFF2-40B4-BE49-F238E27FC236}">
                <a16:creationId xmlns:a16="http://schemas.microsoft.com/office/drawing/2014/main" id="{C7EA8476-533E-4645-86BD-053C2327420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92A9F82-0733-462D-BA94-E9A8CDBE6F4A}"/>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272262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A79D56-A6B2-44F0-A66F-D90F6FBF8A5A}"/>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FB78FD10-D4C0-4907-9A70-62BAA43092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97511282-CC22-4957-ADA8-AC779BACD2C4}"/>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C30A567C-3FDC-40FF-A1A7-03D5CC946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09FC0183-F15C-45A7-B9E7-D8FBF07B384B}"/>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1093917E-E5A3-46E4-BA92-FBFD9F854872}"/>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8" name="Alatunnisteen paikkamerkki 7">
            <a:extLst>
              <a:ext uri="{FF2B5EF4-FFF2-40B4-BE49-F238E27FC236}">
                <a16:creationId xmlns:a16="http://schemas.microsoft.com/office/drawing/2014/main" id="{BDE7FF9E-4FED-4434-A24D-178CD42019D2}"/>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9FA3BDD5-687E-49F0-BFDB-BAE5A20F0B92}"/>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229400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F47411-CE94-422B-8921-42CFC32F6FBB}"/>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684BB05-1740-4BD3-9F71-5FEAF944DA16}"/>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4" name="Alatunnisteen paikkamerkki 3">
            <a:extLst>
              <a:ext uri="{FF2B5EF4-FFF2-40B4-BE49-F238E27FC236}">
                <a16:creationId xmlns:a16="http://schemas.microsoft.com/office/drawing/2014/main" id="{6A30C275-718B-40F7-9FD8-CBE329D80FF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AC53BCAB-B264-46F5-8650-A0DB006F76CC}"/>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241976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F1E53AC-9B19-487C-91A7-9188742E181B}"/>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3" name="Alatunnisteen paikkamerkki 2">
            <a:extLst>
              <a:ext uri="{FF2B5EF4-FFF2-40B4-BE49-F238E27FC236}">
                <a16:creationId xmlns:a16="http://schemas.microsoft.com/office/drawing/2014/main" id="{FA1AC0FC-BBD5-4466-A6FE-AB9DBD0D90C7}"/>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DCC6AD9B-B941-49C8-8B4F-5C9A470AB097}"/>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474014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63B84B-6ED5-4044-9FE4-5294CF376E1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D5792549-B4B0-4032-B3B3-42723359F7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54B4BD12-1B2F-41E5-908A-259ECEAD0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A9B78DC-17E3-41DC-91AA-0DDFB655727E}"/>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6" name="Alatunnisteen paikkamerkki 5">
            <a:extLst>
              <a:ext uri="{FF2B5EF4-FFF2-40B4-BE49-F238E27FC236}">
                <a16:creationId xmlns:a16="http://schemas.microsoft.com/office/drawing/2014/main" id="{D54E740B-346D-41E8-AF72-1FD83551770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28A3119-6BC2-4E9D-92F5-2DF3C855AAB3}"/>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24540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68106B-3B4B-45B9-90B1-C2EC61B4171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7FFE888-726D-41F2-AC9F-F0913A879D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8AD6BB1-E182-46E6-8736-F01A5AFAF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6EABC2F4-EB89-44E9-BFC6-F999EC3C9EBA}"/>
              </a:ext>
            </a:extLst>
          </p:cNvPr>
          <p:cNvSpPr>
            <a:spLocks noGrp="1"/>
          </p:cNvSpPr>
          <p:nvPr>
            <p:ph type="dt" sz="half" idx="10"/>
          </p:nvPr>
        </p:nvSpPr>
        <p:spPr/>
        <p:txBody>
          <a:bodyPr/>
          <a:lstStyle/>
          <a:p>
            <a:fld id="{54724574-5145-470C-BC31-D0FFF56DECC9}" type="datetimeFigureOut">
              <a:rPr lang="fi-FI" smtClean="0"/>
              <a:t>13.9.2019</a:t>
            </a:fld>
            <a:endParaRPr lang="fi-FI"/>
          </a:p>
        </p:txBody>
      </p:sp>
      <p:sp>
        <p:nvSpPr>
          <p:cNvPr id="6" name="Alatunnisteen paikkamerkki 5">
            <a:extLst>
              <a:ext uri="{FF2B5EF4-FFF2-40B4-BE49-F238E27FC236}">
                <a16:creationId xmlns:a16="http://schemas.microsoft.com/office/drawing/2014/main" id="{87605628-6A91-4F5E-9E7E-7C2727C2055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7B0478F-F887-494B-AD39-1BA2E932AA2C}"/>
              </a:ext>
            </a:extLst>
          </p:cNvPr>
          <p:cNvSpPr>
            <a:spLocks noGrp="1"/>
          </p:cNvSpPr>
          <p:nvPr>
            <p:ph type="sldNum" sz="quarter" idx="12"/>
          </p:nvPr>
        </p:nvSpPr>
        <p:spPr/>
        <p:txBody>
          <a:bodyPr/>
          <a:lstStyle/>
          <a:p>
            <a:fld id="{E208832F-7DAC-452B-B5DC-72E60631B42F}" type="slidenum">
              <a:rPr lang="fi-FI" smtClean="0"/>
              <a:t>‹#›</a:t>
            </a:fld>
            <a:endParaRPr lang="fi-FI"/>
          </a:p>
        </p:txBody>
      </p:sp>
    </p:spTree>
    <p:extLst>
      <p:ext uri="{BB962C8B-B14F-4D97-AF65-F5344CB8AC3E}">
        <p14:creationId xmlns:p14="http://schemas.microsoft.com/office/powerpoint/2010/main" val="217953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27F98F8-3397-4D77-A6C2-DA64EFF383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97C96949-6D1B-41CD-BCD5-DA30383A83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8DA6A62-20F2-4937-B553-23115FB35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24574-5145-470C-BC31-D0FFF56DECC9}" type="datetimeFigureOut">
              <a:rPr lang="fi-FI" smtClean="0"/>
              <a:t>13.9.2019</a:t>
            </a:fld>
            <a:endParaRPr lang="fi-FI"/>
          </a:p>
        </p:txBody>
      </p:sp>
      <p:sp>
        <p:nvSpPr>
          <p:cNvPr id="5" name="Alatunnisteen paikkamerkki 4">
            <a:extLst>
              <a:ext uri="{FF2B5EF4-FFF2-40B4-BE49-F238E27FC236}">
                <a16:creationId xmlns:a16="http://schemas.microsoft.com/office/drawing/2014/main" id="{8437B8B2-BFE1-44BD-BB02-C7286A5D01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920AB0F2-934A-4B60-80D2-F8F0B5D24A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8832F-7DAC-452B-B5DC-72E60631B42F}" type="slidenum">
              <a:rPr lang="fi-FI" smtClean="0"/>
              <a:t>‹#›</a:t>
            </a:fld>
            <a:endParaRPr lang="fi-FI"/>
          </a:p>
        </p:txBody>
      </p:sp>
    </p:spTree>
    <p:extLst>
      <p:ext uri="{BB962C8B-B14F-4D97-AF65-F5344CB8AC3E}">
        <p14:creationId xmlns:p14="http://schemas.microsoft.com/office/powerpoint/2010/main" val="164052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173A8D-4339-4BB0-A44D-DBAE1BA9DF7F}"/>
              </a:ext>
            </a:extLst>
          </p:cNvPr>
          <p:cNvSpPr>
            <a:spLocks noGrp="1"/>
          </p:cNvSpPr>
          <p:nvPr>
            <p:ph type="ctrTitle"/>
          </p:nvPr>
        </p:nvSpPr>
        <p:spPr>
          <a:xfrm>
            <a:off x="1568879" y="2362132"/>
            <a:ext cx="9144000" cy="2387600"/>
          </a:xfrm>
        </p:spPr>
        <p:txBody>
          <a:bodyPr>
            <a:normAutofit fontScale="90000"/>
          </a:bodyPr>
          <a:lstStyle/>
          <a:p>
            <a:r>
              <a:rPr lang="fi-FI" sz="4000" dirty="0"/>
              <a:t>Jätehuoltoyhdistys ry</a:t>
            </a:r>
            <a:br>
              <a:rPr lang="fi-FI" sz="4000" dirty="0"/>
            </a:br>
            <a:r>
              <a:rPr lang="fi-FI" sz="4000" dirty="0"/>
              <a:t>Syyskokous</a:t>
            </a:r>
            <a:br>
              <a:rPr lang="fi-FI" sz="4000" dirty="0"/>
            </a:br>
            <a:r>
              <a:rPr lang="fi-FI" sz="4000" dirty="0"/>
              <a:t>Solo Sokos Hotel Torni, Tampere</a:t>
            </a:r>
            <a:br>
              <a:rPr lang="fi-FI" sz="4000" dirty="0"/>
            </a:br>
            <a:r>
              <a:rPr lang="fi-FI" sz="4000" dirty="0"/>
              <a:t>2.10.2019, 17:30</a:t>
            </a:r>
            <a:br>
              <a:rPr lang="fi-FI" sz="4000" dirty="0"/>
            </a:br>
            <a:endParaRPr lang="fi-FI" sz="4000" dirty="0"/>
          </a:p>
        </p:txBody>
      </p:sp>
    </p:spTree>
    <p:extLst>
      <p:ext uri="{BB962C8B-B14F-4D97-AF65-F5344CB8AC3E}">
        <p14:creationId xmlns:p14="http://schemas.microsoft.com/office/powerpoint/2010/main" val="360259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BB3C634-A5D0-4D44-8244-5BFF9BD412C4}"/>
              </a:ext>
            </a:extLst>
          </p:cNvPr>
          <p:cNvSpPr>
            <a:spLocks noGrp="1"/>
          </p:cNvSpPr>
          <p:nvPr>
            <p:ph type="title"/>
          </p:nvPr>
        </p:nvSpPr>
        <p:spPr/>
        <p:txBody>
          <a:bodyPr/>
          <a:lstStyle/>
          <a:p>
            <a:r>
              <a:rPr lang="fi-FI" dirty="0"/>
              <a:t>Jätehuoltoyhdistys ry:n syyskokous 2019 </a:t>
            </a:r>
          </a:p>
        </p:txBody>
      </p:sp>
      <p:sp>
        <p:nvSpPr>
          <p:cNvPr id="3" name="Sisällön paikkamerkki 2">
            <a:extLst>
              <a:ext uri="{FF2B5EF4-FFF2-40B4-BE49-F238E27FC236}">
                <a16:creationId xmlns:a16="http://schemas.microsoft.com/office/drawing/2014/main" id="{B34E932B-845B-4715-AD14-C312C496232A}"/>
              </a:ext>
            </a:extLst>
          </p:cNvPr>
          <p:cNvSpPr>
            <a:spLocks noGrp="1"/>
          </p:cNvSpPr>
          <p:nvPr>
            <p:ph idx="1"/>
          </p:nvPr>
        </p:nvSpPr>
        <p:spPr>
          <a:xfrm>
            <a:off x="838200" y="1825625"/>
            <a:ext cx="10515600" cy="4667250"/>
          </a:xfrm>
        </p:spPr>
        <p:txBody>
          <a:bodyPr>
            <a:normAutofit fontScale="70000" lnSpcReduction="20000"/>
          </a:bodyPr>
          <a:lstStyle/>
          <a:p>
            <a:pPr marL="0" indent="0">
              <a:buNone/>
            </a:pPr>
            <a:r>
              <a:rPr lang="fi-FI" dirty="0"/>
              <a:t>ESITYSLISTA</a:t>
            </a:r>
          </a:p>
          <a:p>
            <a:pPr marL="514350" indent="-514350">
              <a:buAutoNum type="arabicPeriod"/>
            </a:pPr>
            <a:r>
              <a:rPr lang="fi-FI" dirty="0"/>
              <a:t>Kokouksen avaus</a:t>
            </a:r>
          </a:p>
          <a:p>
            <a:pPr marL="514350" indent="-514350">
              <a:buAutoNum type="arabicPeriod"/>
            </a:pPr>
            <a:r>
              <a:rPr lang="fi-FI" dirty="0"/>
              <a:t>Valitaan kokouksen puheenjohtaja, sihteeri, kaksi pöytäkirjantarkastajaa ja tarvittaessa kaksi ääntenlaskijaa</a:t>
            </a:r>
          </a:p>
          <a:p>
            <a:pPr marL="514350" indent="-514350">
              <a:buAutoNum type="arabicPeriod"/>
            </a:pPr>
            <a:r>
              <a:rPr lang="fi-FI" dirty="0"/>
              <a:t>Todetaan kokouksen laillisuus ja </a:t>
            </a:r>
            <a:r>
              <a:rPr lang="fi-FI" dirty="0" err="1"/>
              <a:t>päätosvaltaisuus</a:t>
            </a:r>
            <a:endParaRPr lang="fi-FI" dirty="0"/>
          </a:p>
          <a:p>
            <a:pPr marL="514350" indent="-514350">
              <a:buAutoNum type="arabicPeriod"/>
            </a:pPr>
            <a:r>
              <a:rPr lang="fi-FI" dirty="0"/>
              <a:t>Hyväksytään kokouksen työjärjestys</a:t>
            </a:r>
          </a:p>
          <a:p>
            <a:pPr marL="514350" indent="-514350">
              <a:buAutoNum type="arabicPeriod"/>
            </a:pPr>
            <a:r>
              <a:rPr lang="fi-FI" dirty="0"/>
              <a:t>Vahvistetaan toimintasuunnitelma, </a:t>
            </a:r>
            <a:r>
              <a:rPr lang="fi-FI" dirty="0" err="1"/>
              <a:t>tulo-ja</a:t>
            </a:r>
            <a:r>
              <a:rPr lang="fi-FI" dirty="0"/>
              <a:t> menoarvio sekä jäsenmaksujen suuruudet seuraavalle kalenterivuodelle</a:t>
            </a:r>
          </a:p>
          <a:p>
            <a:pPr marL="514350" indent="-514350">
              <a:buAutoNum type="arabicPeriod"/>
            </a:pPr>
            <a:r>
              <a:rPr lang="fi-FI" dirty="0"/>
              <a:t>Valitaan hallituksen puheenjohtaja tai varapuheenjohtaja  </a:t>
            </a:r>
            <a:r>
              <a:rPr lang="fi-FI" dirty="0" err="1"/>
              <a:t>seka</a:t>
            </a:r>
            <a:r>
              <a:rPr lang="fi-FI" dirty="0"/>
              <a:t>̈ muut </a:t>
            </a:r>
            <a:r>
              <a:rPr lang="fi-FI" dirty="0" err="1"/>
              <a:t>jäsenet</a:t>
            </a:r>
            <a:r>
              <a:rPr lang="fi-FI" dirty="0"/>
              <a:t> ja </a:t>
            </a:r>
            <a:r>
              <a:rPr lang="fi-FI" dirty="0" err="1"/>
              <a:t>varajäsenet</a:t>
            </a:r>
            <a:r>
              <a:rPr lang="fi-FI" dirty="0"/>
              <a:t> erovuoroisten tilalle</a:t>
            </a:r>
          </a:p>
          <a:p>
            <a:pPr marL="514350" indent="-514350">
              <a:buAutoNum type="arabicPeriod"/>
            </a:pPr>
            <a:r>
              <a:rPr lang="fi-FI" dirty="0"/>
              <a:t>Valitaan toiminnantarkastaja, tilintarkastaja sekä varatoiminnantarkastaja ja varatilintarkastaja</a:t>
            </a:r>
          </a:p>
          <a:p>
            <a:pPr marL="514350" indent="-514350">
              <a:buAutoNum type="arabicPeriod"/>
            </a:pPr>
            <a:r>
              <a:rPr lang="fi-FI" dirty="0"/>
              <a:t>Muut asiat</a:t>
            </a:r>
          </a:p>
          <a:p>
            <a:pPr marL="457200" lvl="1" indent="0">
              <a:buNone/>
            </a:pPr>
            <a:r>
              <a:rPr lang="fi-FI" dirty="0"/>
              <a:t> Sääntöjen muuttaminen keskusteltavaksi</a:t>
            </a:r>
          </a:p>
          <a:p>
            <a:pPr marL="914400" lvl="2" indent="0">
              <a:buNone/>
            </a:pPr>
            <a:r>
              <a:rPr lang="fi-FI" dirty="0"/>
              <a:t>Muodostuneen käytännön mukaan hallituksen kokouksiin ovat osallistuneet puheenjohtajan ja varapuheenjohtajan lisäksi neljä varsinaista ja neljä varajäsentä.  On tarkoituksenmukaista muuttaa yhdistyksen sääntöjä tältä osin.  Hallitukseen voisi kuulua puheenjohtajan ja varapuheenjohtajan lisäksi kahdeksan jäsentä ja varajäseniä ei olisi. Myös sellaista vaihtoehtoa tulisi harkita, että syyskokous päättäisi vuosittain hallituksen jäsenten määrästä (esim. pj., vpj. ja 4-8 jäsentä)</a:t>
            </a:r>
          </a:p>
        </p:txBody>
      </p:sp>
    </p:spTree>
    <p:extLst>
      <p:ext uri="{BB962C8B-B14F-4D97-AF65-F5344CB8AC3E}">
        <p14:creationId xmlns:p14="http://schemas.microsoft.com/office/powerpoint/2010/main" val="342436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7F908F-6D41-4375-B991-36702CC3409B}"/>
              </a:ext>
            </a:extLst>
          </p:cNvPr>
          <p:cNvSpPr>
            <a:spLocks noGrp="1"/>
          </p:cNvSpPr>
          <p:nvPr>
            <p:ph type="title"/>
          </p:nvPr>
        </p:nvSpPr>
        <p:spPr/>
        <p:txBody>
          <a:bodyPr/>
          <a:lstStyle/>
          <a:p>
            <a:r>
              <a:rPr lang="fi-FI" sz="4000" b="1" dirty="0">
                <a:solidFill>
                  <a:schemeClr val="accent1">
                    <a:lumMod val="75000"/>
                  </a:schemeClr>
                </a:solidFill>
                <a:latin typeface="+mn-lt"/>
                <a:ea typeface="+mn-ea"/>
                <a:cs typeface="+mn-cs"/>
              </a:rPr>
              <a:t>Toimintasuunnitelma 2020</a:t>
            </a:r>
          </a:p>
        </p:txBody>
      </p:sp>
      <p:sp>
        <p:nvSpPr>
          <p:cNvPr id="3" name="Sisällön paikkamerkki 2">
            <a:extLst>
              <a:ext uri="{FF2B5EF4-FFF2-40B4-BE49-F238E27FC236}">
                <a16:creationId xmlns:a16="http://schemas.microsoft.com/office/drawing/2014/main" id="{CC42E1BB-9E51-4253-91FD-BC3FD0671944}"/>
              </a:ext>
            </a:extLst>
          </p:cNvPr>
          <p:cNvSpPr>
            <a:spLocks noGrp="1"/>
          </p:cNvSpPr>
          <p:nvPr>
            <p:ph idx="1"/>
          </p:nvPr>
        </p:nvSpPr>
        <p:spPr>
          <a:xfrm>
            <a:off x="838200" y="1825624"/>
            <a:ext cx="10515600" cy="4796155"/>
          </a:xfrm>
        </p:spPr>
        <p:txBody>
          <a:bodyPr>
            <a:normAutofit fontScale="85000" lnSpcReduction="20000"/>
          </a:bodyPr>
          <a:lstStyle/>
          <a:p>
            <a:pPr marL="0" indent="0">
              <a:buNone/>
            </a:pPr>
            <a:r>
              <a:rPr lang="fi-FI" dirty="0"/>
              <a:t>Hallituksen esitys</a:t>
            </a:r>
          </a:p>
          <a:p>
            <a:pPr marL="0" indent="0">
              <a:buNone/>
            </a:pPr>
            <a:endParaRPr lang="fi-FI" dirty="0"/>
          </a:p>
          <a:p>
            <a:pPr marL="0" indent="0">
              <a:buNone/>
            </a:pPr>
            <a:r>
              <a:rPr lang="fi-FI" b="1" dirty="0"/>
              <a:t>Yleiset tavoitteet</a:t>
            </a:r>
          </a:p>
          <a:p>
            <a:pPr marL="0" indent="0">
              <a:buNone/>
            </a:pPr>
            <a:endParaRPr lang="fi-FI" dirty="0"/>
          </a:p>
          <a:p>
            <a:r>
              <a:rPr lang="fi-FI" dirty="0"/>
              <a:t>Toimitaan jäte- ja kiertotalouden tiedonvälittäjänä jäsenistölle ja laajemmalle yleisölle</a:t>
            </a:r>
          </a:p>
          <a:p>
            <a:r>
              <a:rPr lang="fi-FI" dirty="0"/>
              <a:t>Järjestetään syksyllä Valtakunnalliset Jätehuoltopäivät, jäte- ja kiertotalousalan ykköstapahtuma</a:t>
            </a:r>
          </a:p>
          <a:p>
            <a:r>
              <a:rPr lang="fi-FI" dirty="0"/>
              <a:t>Järjestetään alueellinen kevätpäivä</a:t>
            </a:r>
          </a:p>
          <a:p>
            <a:r>
              <a:rPr lang="fi-FI" dirty="0"/>
              <a:t>Järjestetään opintomatka</a:t>
            </a:r>
          </a:p>
          <a:p>
            <a:r>
              <a:rPr lang="fi-FI" dirty="0"/>
              <a:t>Tuetaan alan opiskelijoita</a:t>
            </a:r>
          </a:p>
          <a:p>
            <a:r>
              <a:rPr lang="fi-FI" dirty="0"/>
              <a:t>Vahvistetaan yhdistyksen viestintää erityisesti sähköisessä mediassa</a:t>
            </a:r>
          </a:p>
          <a:p>
            <a:r>
              <a:rPr lang="fi-FI" dirty="0"/>
              <a:t>Jäsenmäärän kasvattaminen</a:t>
            </a:r>
          </a:p>
        </p:txBody>
      </p:sp>
    </p:spTree>
    <p:extLst>
      <p:ext uri="{BB962C8B-B14F-4D97-AF65-F5344CB8AC3E}">
        <p14:creationId xmlns:p14="http://schemas.microsoft.com/office/powerpoint/2010/main" val="355252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B0EDF42-C25D-49F3-B9DD-83C1E80B4DBE}"/>
              </a:ext>
            </a:extLst>
          </p:cNvPr>
          <p:cNvSpPr>
            <a:spLocks noGrp="1"/>
          </p:cNvSpPr>
          <p:nvPr>
            <p:ph idx="1"/>
          </p:nvPr>
        </p:nvSpPr>
        <p:spPr>
          <a:xfrm>
            <a:off x="838200" y="441960"/>
            <a:ext cx="10515600" cy="5735003"/>
          </a:xfrm>
        </p:spPr>
        <p:txBody>
          <a:bodyPr>
            <a:normAutofit fontScale="85000" lnSpcReduction="20000"/>
          </a:bodyPr>
          <a:lstStyle/>
          <a:p>
            <a:pPr marL="0" indent="0">
              <a:buNone/>
            </a:pPr>
            <a:r>
              <a:rPr lang="fi-FI" b="1" dirty="0"/>
              <a:t>Tarkennettu suunnitelma 2020</a:t>
            </a:r>
          </a:p>
          <a:p>
            <a:pPr marL="0" indent="0">
              <a:buNone/>
            </a:pPr>
            <a:endParaRPr lang="fi-FI" dirty="0"/>
          </a:p>
          <a:p>
            <a:r>
              <a:rPr lang="fi-FI" dirty="0"/>
              <a:t>Valtakunnalliset Jätehuoltopäivät järjestetään syksyllä 2020 joko Helsingissä tai Oulussa, alustavasti lokakuussa, osanottajatavoite 300</a:t>
            </a:r>
          </a:p>
          <a:p>
            <a:r>
              <a:rPr lang="fi-FI" dirty="0"/>
              <a:t>Alueellinen kevätpäivä mahdollisuuksien mukaan jonkun toisen alan toimijan kanssa</a:t>
            </a:r>
          </a:p>
          <a:p>
            <a:r>
              <a:rPr lang="fi-FI" dirty="0"/>
              <a:t>Opintomatka omakustanteisesti Keski- tai Etelä-Eurooppaan</a:t>
            </a:r>
          </a:p>
          <a:p>
            <a:r>
              <a:rPr lang="fi-FI" dirty="0"/>
              <a:t>Opiskelijoiden tukeminen stipendein ja vapaapaikoin yhdistyksen tilaisuuksiin</a:t>
            </a:r>
          </a:p>
          <a:p>
            <a:r>
              <a:rPr lang="fi-FI" dirty="0" err="1"/>
              <a:t>JätePlus</a:t>
            </a:r>
            <a:r>
              <a:rPr lang="fi-FI" dirty="0"/>
              <a:t>-lehden julkaiseminen 3 kertaa vuodessa</a:t>
            </a:r>
          </a:p>
          <a:p>
            <a:r>
              <a:rPr lang="fi-FI" dirty="0"/>
              <a:t>Jäsenkirjeiden toimitus (sähköpostilla) yhdistyksen ajankohtaisista asioista viestimiseksi</a:t>
            </a:r>
          </a:p>
          <a:p>
            <a:r>
              <a:rPr lang="fi-FI" dirty="0"/>
              <a:t>Aktiivinen sosiaalisen median (Twitter, blogit) käyttö alan uusimpien tapahtumien ja ilmiöiden välittämiseksi</a:t>
            </a:r>
          </a:p>
          <a:p>
            <a:r>
              <a:rPr lang="fi-FI" dirty="0"/>
              <a:t>Tiedostusyhteistyö Uusiouutisten kanssa</a:t>
            </a:r>
          </a:p>
          <a:p>
            <a:r>
              <a:rPr lang="fi-FI" dirty="0"/>
              <a:t>Osallistuminen Ympäristöministeriön Jätealan strategisen yhteistyöryhmän toimintaan</a:t>
            </a:r>
          </a:p>
        </p:txBody>
      </p:sp>
    </p:spTree>
    <p:extLst>
      <p:ext uri="{BB962C8B-B14F-4D97-AF65-F5344CB8AC3E}">
        <p14:creationId xmlns:p14="http://schemas.microsoft.com/office/powerpoint/2010/main" val="2045388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F41854D-9605-42D4-90E2-587D555EB24F}"/>
              </a:ext>
            </a:extLst>
          </p:cNvPr>
          <p:cNvSpPr>
            <a:spLocks noGrp="1"/>
          </p:cNvSpPr>
          <p:nvPr>
            <p:ph idx="1"/>
          </p:nvPr>
        </p:nvSpPr>
        <p:spPr>
          <a:xfrm>
            <a:off x="838200" y="731520"/>
            <a:ext cx="10515600" cy="5445443"/>
          </a:xfrm>
        </p:spPr>
        <p:txBody>
          <a:bodyPr>
            <a:normAutofit fontScale="92500" lnSpcReduction="20000"/>
          </a:bodyPr>
          <a:lstStyle/>
          <a:p>
            <a:pPr marL="0" indent="0">
              <a:buNone/>
            </a:pPr>
            <a:r>
              <a:rPr lang="fi-FI" sz="4300" b="1" dirty="0">
                <a:solidFill>
                  <a:schemeClr val="accent1">
                    <a:lumMod val="75000"/>
                  </a:schemeClr>
                </a:solidFill>
              </a:rPr>
              <a:t>Hallituksen ehdotus maksuiksi ja palkkioiksi </a:t>
            </a:r>
          </a:p>
          <a:p>
            <a:pPr marL="0" indent="0">
              <a:buNone/>
            </a:pPr>
            <a:endParaRPr lang="fi-FI" dirty="0"/>
          </a:p>
          <a:p>
            <a:pPr marL="0" indent="0">
              <a:buNone/>
            </a:pPr>
            <a:r>
              <a:rPr lang="fi-FI" b="1" dirty="0"/>
              <a:t>Jäsenmaksut</a:t>
            </a:r>
            <a:r>
              <a:rPr lang="fi-FI" dirty="0"/>
              <a:t>, (suluissa vuoden 2019 maksut)</a:t>
            </a:r>
          </a:p>
          <a:p>
            <a:r>
              <a:rPr lang="fi-FI" dirty="0"/>
              <a:t>Henkilöjäsenmaksu 30 € (25 €) </a:t>
            </a:r>
          </a:p>
          <a:p>
            <a:r>
              <a:rPr lang="fi-FI" dirty="0"/>
              <a:t>Opiskelijajäsenmaksu 15 € (10 €)</a:t>
            </a:r>
          </a:p>
          <a:p>
            <a:r>
              <a:rPr lang="fi-FI" dirty="0"/>
              <a:t>Yhteisöjäsenmaksu 300 € (225 €)</a:t>
            </a:r>
          </a:p>
          <a:p>
            <a:pPr marL="0" indent="0">
              <a:buNone/>
            </a:pPr>
            <a:endParaRPr lang="fi-FI" dirty="0"/>
          </a:p>
          <a:p>
            <a:pPr marL="0" indent="0">
              <a:buNone/>
            </a:pPr>
            <a:r>
              <a:rPr lang="fi-FI" b="1" dirty="0"/>
              <a:t>Palkkiot</a:t>
            </a:r>
          </a:p>
          <a:p>
            <a:pPr marL="0" indent="0">
              <a:buNone/>
            </a:pPr>
            <a:r>
              <a:rPr lang="fi-FI" dirty="0"/>
              <a:t>Hallituksen jäsenille ei makseta kokouspalkkioita, mahdolliset matkakulut maksetaan laskun mukaan.</a:t>
            </a:r>
          </a:p>
          <a:p>
            <a:pPr marL="0" indent="0">
              <a:buNone/>
            </a:pPr>
            <a:r>
              <a:rPr lang="fi-FI" dirty="0"/>
              <a:t>Tilintarkastajalle ja toiminnantarkastajalle maksetaan palkkio ja matkakorvaukset laskun mukaan </a:t>
            </a:r>
          </a:p>
          <a:p>
            <a:pPr marL="0" indent="0">
              <a:buNone/>
            </a:pPr>
            <a:r>
              <a:rPr lang="fi-FI" dirty="0"/>
              <a:t>Toimihenkilöiden palkkiot määrää hallitus hyväksytyn talousarvion puitteissa</a:t>
            </a:r>
          </a:p>
        </p:txBody>
      </p:sp>
    </p:spTree>
    <p:extLst>
      <p:ext uri="{BB962C8B-B14F-4D97-AF65-F5344CB8AC3E}">
        <p14:creationId xmlns:p14="http://schemas.microsoft.com/office/powerpoint/2010/main" val="41799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678C1EAA-D686-4B8E-BDCF-34B21D4CD8BB}"/>
              </a:ext>
            </a:extLst>
          </p:cNvPr>
          <p:cNvSpPr>
            <a:spLocks noGrp="1"/>
          </p:cNvSpPr>
          <p:nvPr>
            <p:ph idx="1"/>
          </p:nvPr>
        </p:nvSpPr>
        <p:spPr>
          <a:xfrm>
            <a:off x="838200" y="723900"/>
            <a:ext cx="10515600" cy="5453063"/>
          </a:xfrm>
        </p:spPr>
        <p:txBody>
          <a:bodyPr>
            <a:normAutofit fontScale="92500"/>
          </a:bodyPr>
          <a:lstStyle/>
          <a:p>
            <a:pPr marL="0" indent="0">
              <a:buNone/>
            </a:pPr>
            <a:r>
              <a:rPr lang="fi-FI" sz="4300" b="1" dirty="0">
                <a:solidFill>
                  <a:schemeClr val="accent1">
                    <a:lumMod val="75000"/>
                  </a:schemeClr>
                </a:solidFill>
              </a:rPr>
              <a:t>Tulo- ja menoarvion 2020 perustelut</a:t>
            </a:r>
          </a:p>
          <a:p>
            <a:pPr marL="0" indent="0">
              <a:buNone/>
            </a:pPr>
            <a:r>
              <a:rPr lang="fi-FI" dirty="0"/>
              <a:t>Yhdistyksen pääasiallinen tarkoitus on toimia jäte- ja kiertotalousalan tiedonvaihdon ytimessä ja yhdistyksen talous nojaa pitkälti valtakunnallisten jätehuoltopäivien suosioon alan toimijoiden keskuudessa.</a:t>
            </a:r>
          </a:p>
          <a:p>
            <a:pPr marL="0" indent="0">
              <a:buNone/>
            </a:pPr>
            <a:r>
              <a:rPr lang="fi-FI" dirty="0"/>
              <a:t>Yhdistyksen toiminta on vuosien mittaan tuottanut merkittävästi ylijäämää.  Vuoden 2019 aikana yhdistyksen viestintää on laajennettu ja siihen on käytetty aiempaa enemmän varoja. Tarkoituksena on jatkossakin panostaa viestintään mm. uudistamalla nettisivut. Vuosien 2019 ja 2020 aikana toimintaa kehitetään kertaluonteisilla panostuksilla. Tämän jälkeen toiminnan panostus palautuu alemmalle tasolle, joka kuitenkin on aiempia vuosia korkeammalla. Tässä kuvatun kehitysvaiheen aikana yhdistykselle aiempina vuosina kertynyttä pääomaa käytetään hyväksi.</a:t>
            </a:r>
          </a:p>
          <a:p>
            <a:pPr marL="0" indent="0">
              <a:buNone/>
            </a:pPr>
            <a:r>
              <a:rPr lang="fi-FI" dirty="0"/>
              <a:t>Tarkoitus on vuodesta 2021 lähtien pyrkiä tasapainoiseen taloudenpitoon.</a:t>
            </a:r>
          </a:p>
        </p:txBody>
      </p:sp>
    </p:spTree>
    <p:extLst>
      <p:ext uri="{BB962C8B-B14F-4D97-AF65-F5344CB8AC3E}">
        <p14:creationId xmlns:p14="http://schemas.microsoft.com/office/powerpoint/2010/main" val="2965205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A12E6D-2E5A-4ADE-B4AB-92DBC8B41878}"/>
              </a:ext>
            </a:extLst>
          </p:cNvPr>
          <p:cNvSpPr>
            <a:spLocks noGrp="1"/>
          </p:cNvSpPr>
          <p:nvPr>
            <p:ph type="title"/>
          </p:nvPr>
        </p:nvSpPr>
        <p:spPr>
          <a:xfrm>
            <a:off x="838200" y="365125"/>
            <a:ext cx="10515600" cy="785495"/>
          </a:xfrm>
        </p:spPr>
        <p:txBody>
          <a:bodyPr>
            <a:normAutofit/>
          </a:bodyPr>
          <a:lstStyle/>
          <a:p>
            <a:r>
              <a:rPr lang="fi-FI" sz="4000" b="1" dirty="0">
                <a:solidFill>
                  <a:schemeClr val="accent1">
                    <a:lumMod val="75000"/>
                  </a:schemeClr>
                </a:solidFill>
                <a:latin typeface="+mn-lt"/>
              </a:rPr>
              <a:t>Hallituksen kokoonpano 2019</a:t>
            </a:r>
          </a:p>
        </p:txBody>
      </p:sp>
      <p:sp>
        <p:nvSpPr>
          <p:cNvPr id="3" name="Sisällön paikkamerkki 2">
            <a:extLst>
              <a:ext uri="{FF2B5EF4-FFF2-40B4-BE49-F238E27FC236}">
                <a16:creationId xmlns:a16="http://schemas.microsoft.com/office/drawing/2014/main" id="{05B1D9E7-25B8-4214-8F59-02D199DB8D06}"/>
              </a:ext>
            </a:extLst>
          </p:cNvPr>
          <p:cNvSpPr>
            <a:spLocks noGrp="1"/>
          </p:cNvSpPr>
          <p:nvPr>
            <p:ph idx="1"/>
          </p:nvPr>
        </p:nvSpPr>
        <p:spPr>
          <a:xfrm>
            <a:off x="838200" y="1526796"/>
            <a:ext cx="10515600" cy="4650167"/>
          </a:xfrm>
        </p:spPr>
        <p:txBody>
          <a:bodyPr>
            <a:normAutofit fontScale="70000" lnSpcReduction="20000"/>
          </a:bodyPr>
          <a:lstStyle/>
          <a:p>
            <a:pPr marL="0" indent="0" fontAlgn="base">
              <a:buNone/>
            </a:pPr>
            <a:r>
              <a:rPr lang="fi-FI" dirty="0"/>
              <a:t>Risto Saarinen, puheenjohtaja		(2019)</a:t>
            </a:r>
            <a:br>
              <a:rPr lang="fi-FI" dirty="0"/>
            </a:br>
            <a:r>
              <a:rPr lang="fi-FI" dirty="0"/>
              <a:t>Johanna </a:t>
            </a:r>
            <a:r>
              <a:rPr lang="fi-FI" dirty="0" err="1"/>
              <a:t>Alakerttula</a:t>
            </a:r>
            <a:r>
              <a:rPr lang="fi-FI" dirty="0"/>
              <a:t>, varapj.		(2020)</a:t>
            </a:r>
          </a:p>
          <a:p>
            <a:pPr fontAlgn="base"/>
            <a:r>
              <a:rPr lang="fi-FI" b="1" dirty="0"/>
              <a:t>Jäsenet:</a:t>
            </a:r>
            <a:endParaRPr lang="fi-FI" dirty="0"/>
          </a:p>
          <a:p>
            <a:pPr marL="0" indent="0" fontAlgn="base">
              <a:buNone/>
            </a:pPr>
            <a:r>
              <a:rPr lang="fi-FI" dirty="0"/>
              <a:t>Camilla Wiik 				(2019)</a:t>
            </a:r>
            <a:br>
              <a:rPr lang="fi-FI" dirty="0"/>
            </a:br>
            <a:r>
              <a:rPr lang="fi-FI" dirty="0"/>
              <a:t>Satu </a:t>
            </a:r>
            <a:r>
              <a:rPr lang="fi-FI" dirty="0" err="1"/>
              <a:t>Estakari</a:t>
            </a:r>
            <a:r>
              <a:rPr lang="fi-FI" dirty="0"/>
              <a:t> 				(2020)</a:t>
            </a:r>
            <a:br>
              <a:rPr lang="fi-FI" dirty="0"/>
            </a:br>
            <a:r>
              <a:rPr lang="fi-FI" dirty="0"/>
              <a:t>Eija Jokela 				(2020)</a:t>
            </a:r>
            <a:br>
              <a:rPr lang="fi-FI" dirty="0"/>
            </a:br>
            <a:r>
              <a:rPr lang="fi-FI" dirty="0"/>
              <a:t>Mika Horttanainen 			(2019)</a:t>
            </a:r>
          </a:p>
          <a:p>
            <a:pPr fontAlgn="base"/>
            <a:r>
              <a:rPr lang="fi-FI" b="1" dirty="0"/>
              <a:t>Varajäsenet:</a:t>
            </a:r>
            <a:endParaRPr lang="fi-FI" dirty="0"/>
          </a:p>
          <a:p>
            <a:pPr marL="0" indent="0" fontAlgn="base">
              <a:buNone/>
            </a:pPr>
            <a:r>
              <a:rPr lang="fi-FI" dirty="0"/>
              <a:t>Mikko Ahokas 				(2020)</a:t>
            </a:r>
            <a:br>
              <a:rPr lang="fi-FI" dirty="0"/>
            </a:br>
            <a:r>
              <a:rPr lang="fi-FI" dirty="0"/>
              <a:t>Marko </a:t>
            </a:r>
            <a:r>
              <a:rPr lang="fi-FI" dirty="0" err="1"/>
              <a:t>Prinz</a:t>
            </a:r>
            <a:r>
              <a:rPr lang="fi-FI" dirty="0"/>
              <a:t> 				(2020)</a:t>
            </a:r>
            <a:br>
              <a:rPr lang="fi-FI" dirty="0"/>
            </a:br>
            <a:r>
              <a:rPr lang="fi-FI" dirty="0"/>
              <a:t>Hanna-Liisa Järvinen 			(2019)</a:t>
            </a:r>
            <a:br>
              <a:rPr lang="fi-FI" dirty="0"/>
            </a:br>
            <a:r>
              <a:rPr lang="fi-FI" dirty="0"/>
              <a:t>Nina Kokko 				(2019)</a:t>
            </a:r>
          </a:p>
          <a:p>
            <a:pPr marL="0" indent="0" fontAlgn="base">
              <a:buNone/>
            </a:pPr>
            <a:endParaRPr lang="fi-FI" dirty="0"/>
          </a:p>
          <a:p>
            <a:pPr marL="0" indent="0" fontAlgn="base">
              <a:buNone/>
            </a:pPr>
            <a:r>
              <a:rPr lang="fi-FI" dirty="0"/>
              <a:t>Hallituksen jäsenet valitaan sääntöjen mukaan kaksivuotiskaudeksi kerrallaan. </a:t>
            </a:r>
          </a:p>
          <a:p>
            <a:pPr marL="0" indent="0" fontAlgn="base">
              <a:buNone/>
            </a:pPr>
            <a:r>
              <a:rPr lang="fi-FI" dirty="0"/>
              <a:t>Jos jäsen eroaa ennen kaksivuotiskauden päättymistä, seuraaja valitaan vain yhdeksi vuodeksi. </a:t>
            </a:r>
          </a:p>
          <a:p>
            <a:pPr marL="0" indent="0" fontAlgn="base">
              <a:buNone/>
            </a:pPr>
            <a:r>
              <a:rPr lang="fi-FI" dirty="0"/>
              <a:t>Suluissa on esitetty se vuosi, jonka syyskokouksessa jäsen on erovuorossa.</a:t>
            </a:r>
          </a:p>
        </p:txBody>
      </p:sp>
    </p:spTree>
    <p:extLst>
      <p:ext uri="{BB962C8B-B14F-4D97-AF65-F5344CB8AC3E}">
        <p14:creationId xmlns:p14="http://schemas.microsoft.com/office/powerpoint/2010/main" val="921795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EBC063D-4AF3-4629-9D66-3BF4B7D6CB6A}"/>
              </a:ext>
            </a:extLst>
          </p:cNvPr>
          <p:cNvSpPr>
            <a:spLocks noGrp="1"/>
          </p:cNvSpPr>
          <p:nvPr>
            <p:ph idx="1"/>
          </p:nvPr>
        </p:nvSpPr>
        <p:spPr/>
        <p:txBody>
          <a:bodyPr/>
          <a:lstStyle/>
          <a:p>
            <a:pPr marL="0" indent="0">
              <a:buNone/>
            </a:pPr>
            <a:r>
              <a:rPr lang="fi-FI" sz="4000" b="1" dirty="0">
                <a:solidFill>
                  <a:schemeClr val="accent1">
                    <a:lumMod val="75000"/>
                  </a:schemeClr>
                </a:solidFill>
              </a:rPr>
              <a:t>Toiminnan- ja tilintarkastajat vuonna 2019</a:t>
            </a:r>
          </a:p>
          <a:p>
            <a:pPr marL="0" indent="0">
              <a:buNone/>
            </a:pPr>
            <a:endParaRPr lang="fi-FI" dirty="0"/>
          </a:p>
          <a:p>
            <a:r>
              <a:rPr lang="fi-FI" dirty="0"/>
              <a:t>Toiminnantarkastaja		Antti Karlin</a:t>
            </a:r>
          </a:p>
          <a:p>
            <a:r>
              <a:rPr lang="fi-FI" dirty="0"/>
              <a:t>Varatoiminnantarkastaja	Margaretha Wahlström</a:t>
            </a:r>
          </a:p>
          <a:p>
            <a:r>
              <a:rPr lang="fi-FI" dirty="0"/>
              <a:t>Tilintarkastaja			Tilintarkastusrengas Oy</a:t>
            </a:r>
          </a:p>
        </p:txBody>
      </p:sp>
    </p:spTree>
    <p:extLst>
      <p:ext uri="{BB962C8B-B14F-4D97-AF65-F5344CB8AC3E}">
        <p14:creationId xmlns:p14="http://schemas.microsoft.com/office/powerpoint/2010/main" val="59901532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346</Words>
  <Application>Microsoft Office PowerPoint</Application>
  <PresentationFormat>Laajakuva</PresentationFormat>
  <Paragraphs>66</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Calibri Light</vt:lpstr>
      <vt:lpstr>Office-teema</vt:lpstr>
      <vt:lpstr>Jätehuoltoyhdistys ry Syyskokous Solo Sokos Hotel Torni, Tampere 2.10.2019, 17:30 </vt:lpstr>
      <vt:lpstr>Jätehuoltoyhdistys ry:n syyskokous 2019 </vt:lpstr>
      <vt:lpstr>Toimintasuunnitelma 2020</vt:lpstr>
      <vt:lpstr>PowerPoint-esitys</vt:lpstr>
      <vt:lpstr>PowerPoint-esitys</vt:lpstr>
      <vt:lpstr>PowerPoint-esitys</vt:lpstr>
      <vt:lpstr>Hallituksen kokoonpano 2019</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Jätehuoltoyhdistys ry Syyskokous Solo Sokos Hotel Torni, Tampere 2.10.2019, 17:30</dc:title>
  <dc:creator>Risto Saarinen</dc:creator>
  <cp:lastModifiedBy>Risto Saarinen</cp:lastModifiedBy>
  <cp:revision>20</cp:revision>
  <dcterms:created xsi:type="dcterms:W3CDTF">2019-08-29T08:56:22Z</dcterms:created>
  <dcterms:modified xsi:type="dcterms:W3CDTF">2019-09-13T10:09:53Z</dcterms:modified>
</cp:coreProperties>
</file>